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19"/>
  </p:notesMasterIdLst>
  <p:sldIdLst>
    <p:sldId id="256" r:id="rId2"/>
    <p:sldId id="257" r:id="rId3"/>
    <p:sldId id="263" r:id="rId4"/>
    <p:sldId id="265" r:id="rId5"/>
    <p:sldId id="344" r:id="rId6"/>
    <p:sldId id="345" r:id="rId7"/>
    <p:sldId id="346" r:id="rId8"/>
    <p:sldId id="347" r:id="rId9"/>
    <p:sldId id="348" r:id="rId10"/>
    <p:sldId id="269" r:id="rId11"/>
    <p:sldId id="351" r:id="rId12"/>
    <p:sldId id="350" r:id="rId13"/>
    <p:sldId id="349" r:id="rId14"/>
    <p:sldId id="352" r:id="rId15"/>
    <p:sldId id="353" r:id="rId16"/>
    <p:sldId id="354" r:id="rId17"/>
    <p:sldId id="268" r:id="rId18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Livvic" pitchFamily="2" charset="0"/>
      <p:regular r:id="rId25"/>
      <p:bold r:id="rId26"/>
      <p:italic r:id="rId27"/>
      <p:boldItalic r:id="rId28"/>
    </p:embeddedFont>
    <p:embeddedFont>
      <p:font typeface="Nunito Light" pitchFamily="2" charset="0"/>
      <p:regular r:id="rId29"/>
      <p:italic r:id="rId30"/>
    </p:embeddedFont>
    <p:embeddedFont>
      <p:font typeface="Roboto Condensed Light" panose="02000000000000000000" pitchFamily="2" charset="0"/>
      <p:regular r:id="rId31"/>
      <p:bold r:id="rId32"/>
      <p:italic r:id="rId33"/>
      <p:boldItalic r:id="rId34"/>
    </p:embeddedFont>
    <p:embeddedFont>
      <p:font typeface="Squada One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BCDBB9-C197-476C-9905-A5932331F0D2}">
  <a:tblStyle styleId="{71BCDBB9-C197-476C-9905-A5932331F0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39e48574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39e48574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39e4857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a39e4857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89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620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39e4857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a39e4857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98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523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20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982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39e4857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a39e4857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39e48574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a39e48574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39e4857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a39e4857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14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15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18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1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1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 hasCustomPrompt="1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CUSTOM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CUSTOM_58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>
            <a:spLocks noGrp="1"/>
          </p:cNvSpPr>
          <p:nvPr>
            <p:ph type="subTitle" idx="1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subTitle" idx="2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ubTitle" idx="3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subTitle" idx="4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ubTitle" idx="5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subTitle" idx="6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3" r:id="rId4"/>
    <p:sldLayoutId id="2147483664" r:id="rId5"/>
    <p:sldLayoutId id="2147483666" r:id="rId6"/>
    <p:sldLayoutId id="2147483669" r:id="rId7"/>
    <p:sldLayoutId id="2147483696" r:id="rId8"/>
    <p:sldLayoutId id="2147483699" r:id="rId9"/>
    <p:sldLayoutId id="2147483709" r:id="rId10"/>
    <p:sldLayoutId id="214748371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48C798-D3DD-F47B-1AA7-4F3DB2CC643C}"/>
              </a:ext>
            </a:extLst>
          </p:cNvPr>
          <p:cNvSpPr/>
          <p:nvPr/>
        </p:nvSpPr>
        <p:spPr>
          <a:xfrm>
            <a:off x="389342" y="1279088"/>
            <a:ext cx="8365315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k-MK" sz="5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К</a:t>
            </a:r>
            <a:r>
              <a:rPr lang="ru-RU" sz="5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реирање на панорамски слики од повеќе слики</a:t>
            </a:r>
            <a:endParaRPr lang="en-US" sz="5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233;p43">
            <a:extLst>
              <a:ext uri="{FF2B5EF4-FFF2-40B4-BE49-F238E27FC236}">
                <a16:creationId xmlns:a16="http://schemas.microsoft.com/office/drawing/2014/main" id="{B9665309-DA3C-F0FA-808F-D3BA190C49B0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2086855" y="3601205"/>
            <a:ext cx="963641" cy="846075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234;p43">
            <a:extLst>
              <a:ext uri="{FF2B5EF4-FFF2-40B4-BE49-F238E27FC236}">
                <a16:creationId xmlns:a16="http://schemas.microsoft.com/office/drawing/2014/main" id="{7F89DF5A-6FAC-E913-15E9-32E93CFF6CD0}"/>
              </a:ext>
            </a:extLst>
          </p:cNvPr>
          <p:cNvSpPr txBox="1">
            <a:spLocks/>
          </p:cNvSpPr>
          <p:nvPr/>
        </p:nvSpPr>
        <p:spPr>
          <a:xfrm>
            <a:off x="1985150" y="168584"/>
            <a:ext cx="4560950" cy="609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algn="l">
              <a:buSzPts val="1600"/>
            </a:pPr>
            <a:r>
              <a:rPr lang="en-US" sz="32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Brute – Force Matcher</a:t>
            </a:r>
          </a:p>
        </p:txBody>
      </p:sp>
      <p:sp>
        <p:nvSpPr>
          <p:cNvPr id="8" name="Google Shape;1235;p43">
            <a:extLst>
              <a:ext uri="{FF2B5EF4-FFF2-40B4-BE49-F238E27FC236}">
                <a16:creationId xmlns:a16="http://schemas.microsoft.com/office/drawing/2014/main" id="{329FCE00-71E3-F63D-7C53-B022F689B9E8}"/>
              </a:ext>
            </a:extLst>
          </p:cNvPr>
          <p:cNvSpPr txBox="1">
            <a:spLocks/>
          </p:cNvSpPr>
          <p:nvPr/>
        </p:nvSpPr>
        <p:spPr>
          <a:xfrm>
            <a:off x="286189" y="1542296"/>
            <a:ext cx="3601330" cy="205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ru-RU" sz="1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</a:rPr>
              <a:t>Совпаѓањето на Brute-Force е едноставно. Го зема дескрипторот на една карактеристика во првиот сет и се совпаѓа со сите други карактеристики во вториот сет користејќи одредена пресметка на растојание. И најблискиот се враќа.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4E725-8478-C0DA-37EE-5B1165369571}"/>
              </a:ext>
            </a:extLst>
          </p:cNvPr>
          <p:cNvSpPr txBox="1"/>
          <p:nvPr/>
        </p:nvSpPr>
        <p:spPr>
          <a:xfrm>
            <a:off x="5706834" y="1842885"/>
            <a:ext cx="153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Calibri" panose="020F0502020204030204" pitchFamily="34" charset="0"/>
              </a:rPr>
              <a:t>cv.BFMatcher()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0A9206-AF9E-7013-147D-5DCDF37436C3}"/>
              </a:ext>
            </a:extLst>
          </p:cNvPr>
          <p:cNvSpPr txBox="1"/>
          <p:nvPr/>
        </p:nvSpPr>
        <p:spPr>
          <a:xfrm>
            <a:off x="4795075" y="2852524"/>
            <a:ext cx="1146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Calibri" panose="020F0502020204030204" pitchFamily="34" charset="0"/>
              </a:rPr>
              <a:t>normalType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38A17-E8FF-8786-40A8-05D42121F5E5}"/>
              </a:ext>
            </a:extLst>
          </p:cNvPr>
          <p:cNvSpPr txBox="1"/>
          <p:nvPr/>
        </p:nvSpPr>
        <p:spPr>
          <a:xfrm>
            <a:off x="6942154" y="2844666"/>
            <a:ext cx="1259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Calibri" panose="020F0502020204030204" pitchFamily="34" charset="0"/>
              </a:rPr>
              <a:t>cv.NORM_L2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2BE7E-17CF-BE1D-61DB-B52CE3E98123}"/>
              </a:ext>
            </a:extLst>
          </p:cNvPr>
          <p:cNvSpPr txBox="1"/>
          <p:nvPr/>
        </p:nvSpPr>
        <p:spPr>
          <a:xfrm>
            <a:off x="4804365" y="3333729"/>
            <a:ext cx="18151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Calibri" panose="020F0502020204030204" pitchFamily="34" charset="0"/>
              </a:rPr>
              <a:t>булова променлива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9C743-5647-9C80-7762-2EFA9A2B46F8}"/>
              </a:ext>
            </a:extLst>
          </p:cNvPr>
          <p:cNvSpPr txBox="1"/>
          <p:nvPr/>
        </p:nvSpPr>
        <p:spPr>
          <a:xfrm>
            <a:off x="7235937" y="3333728"/>
            <a:ext cx="66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00F98-0A1C-E186-336F-68E0FFEE044A}"/>
              </a:ext>
            </a:extLst>
          </p:cNvPr>
          <p:cNvSpPr txBox="1"/>
          <p:nvPr/>
        </p:nvSpPr>
        <p:spPr>
          <a:xfrm>
            <a:off x="4446020" y="1485399"/>
            <a:ext cx="457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Calibri" panose="020F0502020204030204" pitchFamily="34" charset="0"/>
              </a:rPr>
              <a:t>Прво треба да го креираме објектот BFMatcher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Calibri" panose="020F0502020204030204" pitchFamily="34" charset="0"/>
              </a:rPr>
              <a:t>:</a:t>
            </a:r>
            <a:r>
              <a:rPr lang="mk-MK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Calibri" panose="020F050202020403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BF576-64DC-90C9-F77D-C95E58195673}"/>
              </a:ext>
            </a:extLst>
          </p:cNvPr>
          <p:cNvSpPr txBox="1"/>
          <p:nvPr/>
        </p:nvSpPr>
        <p:spPr>
          <a:xfrm>
            <a:off x="4443002" y="2414313"/>
            <a:ext cx="267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Calibri" panose="020F0502020204030204" pitchFamily="34" charset="0"/>
              </a:rPr>
              <a:t>Потребни се два параметри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Calibri" panose="020F0502020204030204" pitchFamily="34" charset="0"/>
              </a:rPr>
              <a:t>: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sp>
        <p:nvSpPr>
          <p:cNvPr id="16" name="Google Shape;1535;p48">
            <a:extLst>
              <a:ext uri="{FF2B5EF4-FFF2-40B4-BE49-F238E27FC236}">
                <a16:creationId xmlns:a16="http://schemas.microsoft.com/office/drawing/2014/main" id="{49529C74-0486-1FE7-802C-EA089735F4BB}"/>
              </a:ext>
            </a:extLst>
          </p:cNvPr>
          <p:cNvSpPr/>
          <p:nvPr/>
        </p:nvSpPr>
        <p:spPr>
          <a:xfrm>
            <a:off x="4292166" y="1572295"/>
            <a:ext cx="150836" cy="133984"/>
          </a:xfrm>
          <a:custGeom>
            <a:avLst/>
            <a:gdLst/>
            <a:ahLst/>
            <a:cxnLst/>
            <a:rect l="l" t="t" r="r" b="b"/>
            <a:pathLst>
              <a:path w="4237" h="3631" extrusionOk="0">
                <a:moveTo>
                  <a:pt x="2424" y="0"/>
                </a:moveTo>
                <a:cubicBezTo>
                  <a:pt x="808" y="0"/>
                  <a:pt x="1" y="1962"/>
                  <a:pt x="1138" y="3099"/>
                </a:cubicBezTo>
                <a:cubicBezTo>
                  <a:pt x="1505" y="3466"/>
                  <a:pt x="1958" y="3630"/>
                  <a:pt x="2403" y="3630"/>
                </a:cubicBezTo>
                <a:cubicBezTo>
                  <a:pt x="3337" y="3630"/>
                  <a:pt x="4237" y="2907"/>
                  <a:pt x="4237" y="1813"/>
                </a:cubicBezTo>
                <a:cubicBezTo>
                  <a:pt x="4237" y="808"/>
                  <a:pt x="3429" y="0"/>
                  <a:pt x="2424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535;p48">
            <a:extLst>
              <a:ext uri="{FF2B5EF4-FFF2-40B4-BE49-F238E27FC236}">
                <a16:creationId xmlns:a16="http://schemas.microsoft.com/office/drawing/2014/main" id="{4C68248C-C5C3-3676-933C-BC9E08F18616}"/>
              </a:ext>
            </a:extLst>
          </p:cNvPr>
          <p:cNvSpPr/>
          <p:nvPr/>
        </p:nvSpPr>
        <p:spPr>
          <a:xfrm>
            <a:off x="4292166" y="2501210"/>
            <a:ext cx="150836" cy="133984"/>
          </a:xfrm>
          <a:custGeom>
            <a:avLst/>
            <a:gdLst/>
            <a:ahLst/>
            <a:cxnLst/>
            <a:rect l="l" t="t" r="r" b="b"/>
            <a:pathLst>
              <a:path w="4237" h="3631" extrusionOk="0">
                <a:moveTo>
                  <a:pt x="2424" y="0"/>
                </a:moveTo>
                <a:cubicBezTo>
                  <a:pt x="808" y="0"/>
                  <a:pt x="1" y="1962"/>
                  <a:pt x="1138" y="3099"/>
                </a:cubicBezTo>
                <a:cubicBezTo>
                  <a:pt x="1505" y="3466"/>
                  <a:pt x="1958" y="3630"/>
                  <a:pt x="2403" y="3630"/>
                </a:cubicBezTo>
                <a:cubicBezTo>
                  <a:pt x="3337" y="3630"/>
                  <a:pt x="4237" y="2907"/>
                  <a:pt x="4237" y="1813"/>
                </a:cubicBezTo>
                <a:cubicBezTo>
                  <a:pt x="4237" y="808"/>
                  <a:pt x="3429" y="0"/>
                  <a:pt x="24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58E31D-CC64-DE8C-E42E-609492419C7A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5941592" y="2998555"/>
            <a:ext cx="1000562" cy="78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EEE65F-D264-5D2A-B62E-F73865B8FD09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619478" y="3487617"/>
            <a:ext cx="61645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5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2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1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dirty="0"/>
              <a:t>Библиотеки</a:t>
            </a:r>
            <a:endParaRPr dirty="0"/>
          </a:p>
        </p:txBody>
      </p:sp>
      <p:sp>
        <p:nvSpPr>
          <p:cNvPr id="834" name="Google Shape;834;p101"/>
          <p:cNvSpPr txBox="1">
            <a:spLocks noGrp="1"/>
          </p:cNvSpPr>
          <p:nvPr>
            <p:ph type="title" idx="2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</a:t>
            </a:r>
            <a:r>
              <a:rPr lang="mk-MK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491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3;p39">
            <a:extLst>
              <a:ext uri="{FF2B5EF4-FFF2-40B4-BE49-F238E27FC236}">
                <a16:creationId xmlns:a16="http://schemas.microsoft.com/office/drawing/2014/main" id="{223F7E0A-1CA4-49A7-55B2-3560CCA86B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17558" y="167857"/>
            <a:ext cx="295898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OpenCV –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cv2</a:t>
            </a:r>
            <a:endParaRPr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Google Shape;1124;p39">
            <a:extLst>
              <a:ext uri="{FF2B5EF4-FFF2-40B4-BE49-F238E27FC236}">
                <a16:creationId xmlns:a16="http://schemas.microsoft.com/office/drawing/2014/main" id="{43A47F7B-9AEA-BAA4-4E04-9634FFE3B9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7558" y="1076794"/>
            <a:ext cx="7288944" cy="2584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cv2.imread()  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en-US" sz="300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cv2.resize()    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en-US" sz="900" dirty="0">
              <a:solidFill>
                <a:schemeClr val="accent1"/>
              </a:solidFill>
              <a:latin typeface="Nunito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mk-MK" sz="900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cv2.cvtColor(</a:t>
            </a:r>
            <a:r>
              <a:rPr lang="mk-MK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)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 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mk-MK" sz="1000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cv2.drawMatches()</a:t>
            </a:r>
            <a:endParaRPr lang="mk-MK" b="1" dirty="0">
              <a:solidFill>
                <a:schemeClr val="accent2">
                  <a:lumMod val="75000"/>
                </a:schemeClr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endParaRPr lang="mk-MK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en-US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en-US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mk-MK" b="1" dirty="0">
              <a:solidFill>
                <a:schemeClr val="accent1"/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cv2.imshow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()</a:t>
            </a:r>
            <a:r>
              <a:rPr lang="mk-MK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–</a:t>
            </a:r>
            <a:endParaRPr lang="mk-MK" b="1" dirty="0">
              <a:solidFill>
                <a:schemeClr val="accent2">
                  <a:lumMod val="75000"/>
                </a:schemeClr>
              </a:solidFill>
              <a:latin typeface="Nunito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mk-MK" dirty="0">
              <a:solidFill>
                <a:schemeClr val="accent2">
                  <a:lumMod val="75000"/>
                </a:schemeClr>
              </a:solidFill>
              <a:latin typeface="Nunito Light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unito Light" pitchFamily="2" charset="0"/>
              </a:rPr>
              <a:t>cv2.destroyAllWindows()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Nunito Light" pitchFamily="2" charset="0"/>
            </a:endParaRPr>
          </a:p>
        </p:txBody>
      </p:sp>
      <p:sp>
        <p:nvSpPr>
          <p:cNvPr id="4" name="Google Shape;1125;p39">
            <a:extLst>
              <a:ext uri="{FF2B5EF4-FFF2-40B4-BE49-F238E27FC236}">
                <a16:creationId xmlns:a16="http://schemas.microsoft.com/office/drawing/2014/main" id="{225CA822-3C86-40BF-A46E-D14286EA314A}"/>
              </a:ext>
            </a:extLst>
          </p:cNvPr>
          <p:cNvSpPr txBox="1">
            <a:spLocks/>
          </p:cNvSpPr>
          <p:nvPr/>
        </p:nvSpPr>
        <p:spPr>
          <a:xfrm>
            <a:off x="6896634" y="3567042"/>
            <a:ext cx="140409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/>
            <a:r>
              <a:rPr lang="en-US">
                <a:solidFill>
                  <a:schemeClr val="bg2">
                    <a:lumMod val="25000"/>
                    <a:lumOff val="75000"/>
                  </a:schemeClr>
                </a:solidFill>
              </a:rPr>
              <a:t>argparse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Google Shape;1127;p39">
            <a:extLst>
              <a:ext uri="{FF2B5EF4-FFF2-40B4-BE49-F238E27FC236}">
                <a16:creationId xmlns:a16="http://schemas.microsoft.com/office/drawing/2014/main" id="{CB0FE3E8-D3DC-B733-F306-6BD327ED7CB0}"/>
              </a:ext>
            </a:extLst>
          </p:cNvPr>
          <p:cNvSpPr/>
          <p:nvPr/>
        </p:nvSpPr>
        <p:spPr>
          <a:xfrm>
            <a:off x="114509" y="263698"/>
            <a:ext cx="703050" cy="577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8;p39">
            <a:extLst>
              <a:ext uri="{FF2B5EF4-FFF2-40B4-BE49-F238E27FC236}">
                <a16:creationId xmlns:a16="http://schemas.microsoft.com/office/drawing/2014/main" id="{B2FD7481-6955-1951-53CC-F6475DB3792E}"/>
              </a:ext>
            </a:extLst>
          </p:cNvPr>
          <p:cNvSpPr/>
          <p:nvPr/>
        </p:nvSpPr>
        <p:spPr>
          <a:xfrm>
            <a:off x="8300724" y="3582863"/>
            <a:ext cx="734923" cy="64040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C4896A46-B24F-1651-C2CF-89BB03EE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364" y="3538537"/>
            <a:ext cx="687641" cy="68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400;p30">
            <a:extLst>
              <a:ext uri="{FF2B5EF4-FFF2-40B4-BE49-F238E27FC236}">
                <a16:creationId xmlns:a16="http://schemas.microsoft.com/office/drawing/2014/main" id="{1AB2BF0E-20ED-BE88-B6E4-52925DAC50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2762"/>
          <a:stretch/>
        </p:blipFill>
        <p:spPr>
          <a:xfrm>
            <a:off x="177646" y="311394"/>
            <a:ext cx="576775" cy="5011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670AD-CA1D-6C5C-5660-C32CA730D632}"/>
              </a:ext>
            </a:extLst>
          </p:cNvPr>
          <p:cNvSpPr txBox="1"/>
          <p:nvPr/>
        </p:nvSpPr>
        <p:spPr>
          <a:xfrm>
            <a:off x="5979113" y="4318107"/>
            <a:ext cx="3164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Nunito Light" pitchFamily="2" charset="0"/>
              </a:rPr>
              <a:t>Библиотека за обработка на аргументи од командна линија</a:t>
            </a:r>
            <a:endParaRPr lang="en-US" sz="1600" dirty="0">
              <a:solidFill>
                <a:schemeClr val="bg1"/>
              </a:solidFill>
              <a:latin typeface="Nunito Light" pitchFamily="2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1C30D81A-A98E-C18C-7067-2DD48CF76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410" y="4471994"/>
            <a:ext cx="4576359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parser=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argparse.ArgumentParser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Nunito Light" pitchFamily="2" charset="0"/>
              </a:rPr>
              <a:t>description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Nunito Light" pitchFamily="2" charset="0"/>
              </a:rPr>
              <a:t>'Stitching images'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31D81801-BD90-3BC1-2132-B8CCF0432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980" y="1169313"/>
            <a:ext cx="2032929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cv2.imread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file_path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8131C6D-5905-2743-A817-C5D87170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980" y="1590156"/>
            <a:ext cx="4257897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Scaled_img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=cv2.resize(image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target_width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target_height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FBA02502-EAD5-0C9E-4DB4-0CAD0B291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980" y="2102782"/>
            <a:ext cx="6226384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gray_images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=[cv2.cvtColor(image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cv2.COLOR_BGR2GRAY)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image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scaled_images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E173F86-7DF8-1952-D9EF-F7EAD30B3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719" y="2806255"/>
            <a:ext cx="6909160" cy="6001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match_img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cv2.drawMatches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scaled_images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keypoints_list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scaled_images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[i+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Nunito Light" pitchFamily="2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keypoints_list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[i+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Nunito Light" pitchFamily="2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                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sorted_descriptor_matches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[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][: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top_N_matches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None,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Nunito Light" pitchFamily="2" charset="0"/>
              </a:rPr>
              <a:t>flags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=cv2.DrawMatchesFlags_NOT_DRAW_SINGLE_POINTS)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3EB18766-50E6-D09D-93FA-E50AAC13C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362" y="3528482"/>
            <a:ext cx="3078087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cv2.imshow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Nunito Light" pitchFamily="2" charset="0"/>
              </a:rPr>
              <a:t>‘Panorama Result’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Nunito Light" pitchFamily="2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Nunito Light" pitchFamily="2" charset="0"/>
              </a:rPr>
              <a:t>panorama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Nunito Light" pitchFamily="2" charset="0"/>
              </a:rPr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uni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96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1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dirty="0"/>
              <a:t>Резултати</a:t>
            </a:r>
            <a:endParaRPr dirty="0"/>
          </a:p>
        </p:txBody>
      </p:sp>
      <p:sp>
        <p:nvSpPr>
          <p:cNvPr id="834" name="Google Shape;834;p101"/>
          <p:cNvSpPr txBox="1">
            <a:spLocks noGrp="1"/>
          </p:cNvSpPr>
          <p:nvPr>
            <p:ph type="title" idx="2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</a:t>
            </a:r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90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702;p33">
            <a:extLst>
              <a:ext uri="{FF2B5EF4-FFF2-40B4-BE49-F238E27FC236}">
                <a16:creationId xmlns:a16="http://schemas.microsoft.com/office/drawing/2014/main" id="{AE659673-4BEA-9853-A026-54E016D810FE}"/>
              </a:ext>
            </a:extLst>
          </p:cNvPr>
          <p:cNvSpPr/>
          <p:nvPr/>
        </p:nvSpPr>
        <p:spPr>
          <a:xfrm>
            <a:off x="224816" y="54524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4EDD58-05B3-FB30-D23E-1CA092C8199D}"/>
              </a:ext>
            </a:extLst>
          </p:cNvPr>
          <p:cNvSpPr txBox="1"/>
          <p:nvPr/>
        </p:nvSpPr>
        <p:spPr>
          <a:xfrm>
            <a:off x="1368083" y="224562"/>
            <a:ext cx="6407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28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</a:rPr>
              <a:t>Слики од кои што сакаме да се креира панорамска слика</a:t>
            </a:r>
            <a:endParaRPr lang="en-US" sz="2800" b="1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pic>
        <p:nvPicPr>
          <p:cNvPr id="29" name="Picture 28" descr="A mountain range reflected in a lake&#10;&#10;Description automatically generated">
            <a:extLst>
              <a:ext uri="{FF2B5EF4-FFF2-40B4-BE49-F238E27FC236}">
                <a16:creationId xmlns:a16="http://schemas.microsoft.com/office/drawing/2014/main" id="{79C1449E-EDF8-8FBF-A31C-3C8549BA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80" y="1363345"/>
            <a:ext cx="2484695" cy="3354338"/>
          </a:xfrm>
          <a:prstGeom prst="rect">
            <a:avLst/>
          </a:prstGeom>
        </p:spPr>
      </p:pic>
      <p:pic>
        <p:nvPicPr>
          <p:cNvPr id="31" name="Picture 30" descr="A mountain range reflected in water&#10;&#10;Description automatically generated">
            <a:extLst>
              <a:ext uri="{FF2B5EF4-FFF2-40B4-BE49-F238E27FC236}">
                <a16:creationId xmlns:a16="http://schemas.microsoft.com/office/drawing/2014/main" id="{025A6122-2CF2-689E-1216-66C0795D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664" y="1351012"/>
            <a:ext cx="2490712" cy="3366670"/>
          </a:xfrm>
          <a:prstGeom prst="rect">
            <a:avLst/>
          </a:prstGeom>
        </p:spPr>
      </p:pic>
      <p:pic>
        <p:nvPicPr>
          <p:cNvPr id="33" name="Picture 32" descr="A mountain range reflected in a lake&#10;&#10;Description automatically generated">
            <a:extLst>
              <a:ext uri="{FF2B5EF4-FFF2-40B4-BE49-F238E27FC236}">
                <a16:creationId xmlns:a16="http://schemas.microsoft.com/office/drawing/2014/main" id="{653DB902-0273-F695-2400-CA00943D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566" y="1351012"/>
            <a:ext cx="2490714" cy="33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14FFE-694B-0BFF-9560-7DD583E68DF0}"/>
              </a:ext>
            </a:extLst>
          </p:cNvPr>
          <p:cNvSpPr txBox="1"/>
          <p:nvPr/>
        </p:nvSpPr>
        <p:spPr>
          <a:xfrm>
            <a:off x="1368083" y="224562"/>
            <a:ext cx="640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28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</a:rPr>
              <a:t>Резултантна панорамска слика</a:t>
            </a:r>
            <a:endParaRPr lang="en-US" sz="2800" b="1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CF16F-174F-E347-E8C7-265AABAD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94" y="846028"/>
            <a:ext cx="6304411" cy="36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8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14FFE-694B-0BFF-9560-7DD583E68DF0}"/>
              </a:ext>
            </a:extLst>
          </p:cNvPr>
          <p:cNvSpPr txBox="1"/>
          <p:nvPr/>
        </p:nvSpPr>
        <p:spPr>
          <a:xfrm>
            <a:off x="1368083" y="224562"/>
            <a:ext cx="640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28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</a:rPr>
              <a:t>Совпаднати клучни точки на сликите</a:t>
            </a:r>
            <a:endParaRPr lang="en-US" sz="2800" b="1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Light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E92E7-49A2-CD93-F571-8A9A49CE1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34" y="1092216"/>
            <a:ext cx="4244124" cy="2981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6F32A-EC3A-0A36-7F18-C55B414E6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344" y="1086709"/>
            <a:ext cx="4244122" cy="2992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40E71-3D2D-4548-D520-C7556BF6363D}"/>
              </a:ext>
            </a:extLst>
          </p:cNvPr>
          <p:cNvSpPr txBox="1"/>
          <p:nvPr/>
        </p:nvSpPr>
        <p:spPr>
          <a:xfrm>
            <a:off x="943713" y="4088177"/>
            <a:ext cx="2735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1100" i="1" dirty="0">
                <a:solidFill>
                  <a:schemeClr val="tx2"/>
                </a:solidFill>
              </a:rPr>
              <a:t>Совпаднати клучни точки на слика 1 и слика 2</a:t>
            </a:r>
            <a:endParaRPr lang="en-US" sz="1100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811B4-E555-F1C0-C835-216ADCBEE778}"/>
              </a:ext>
            </a:extLst>
          </p:cNvPr>
          <p:cNvSpPr txBox="1"/>
          <p:nvPr/>
        </p:nvSpPr>
        <p:spPr>
          <a:xfrm>
            <a:off x="5690416" y="4088177"/>
            <a:ext cx="2735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1100" i="1" dirty="0">
                <a:solidFill>
                  <a:schemeClr val="tx2"/>
                </a:solidFill>
              </a:rPr>
              <a:t>Совпаднати клучни точки на слика 2 и слика 3</a:t>
            </a:r>
            <a:endParaRPr lang="en-US" sz="11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97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6"/>
          <p:cNvSpPr txBox="1">
            <a:spLocks noGrp="1"/>
          </p:cNvSpPr>
          <p:nvPr>
            <p:ph type="ctrTitle"/>
          </p:nvPr>
        </p:nvSpPr>
        <p:spPr>
          <a:xfrm flipH="1">
            <a:off x="1045348" y="2003187"/>
            <a:ext cx="6054262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dirty="0"/>
              <a:t>Ви благодарам на вниманието!</a:t>
            </a:r>
            <a:endParaRPr dirty="0"/>
          </a:p>
        </p:txBody>
      </p:sp>
      <p:cxnSp>
        <p:nvCxnSpPr>
          <p:cNvPr id="871" name="Google Shape;871;p106"/>
          <p:cNvCxnSpPr/>
          <p:nvPr/>
        </p:nvCxnSpPr>
        <p:spPr>
          <a:xfrm>
            <a:off x="1170485" y="2805063"/>
            <a:ext cx="3115500" cy="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471;p27">
            <a:extLst>
              <a:ext uri="{FF2B5EF4-FFF2-40B4-BE49-F238E27FC236}">
                <a16:creationId xmlns:a16="http://schemas.microsoft.com/office/drawing/2014/main" id="{EA21275A-D9FC-8DA9-5F92-A3584ED64095}"/>
              </a:ext>
            </a:extLst>
          </p:cNvPr>
          <p:cNvSpPr txBox="1">
            <a:spLocks/>
          </p:cNvSpPr>
          <p:nvPr/>
        </p:nvSpPr>
        <p:spPr>
          <a:xfrm>
            <a:off x="4670694" y="290057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БИБЛИОТЕКИ</a:t>
            </a:r>
          </a:p>
        </p:txBody>
      </p:sp>
      <p:sp>
        <p:nvSpPr>
          <p:cNvPr id="52" name="Google Shape;473;p27">
            <a:extLst>
              <a:ext uri="{FF2B5EF4-FFF2-40B4-BE49-F238E27FC236}">
                <a16:creationId xmlns:a16="http://schemas.microsoft.com/office/drawing/2014/main" id="{1FD3AA34-17A7-807C-613C-F44D022FA7D5}"/>
              </a:ext>
            </a:extLst>
          </p:cNvPr>
          <p:cNvSpPr txBox="1">
            <a:spLocks/>
          </p:cNvSpPr>
          <p:nvPr/>
        </p:nvSpPr>
        <p:spPr>
          <a:xfrm>
            <a:off x="2415265" y="2947062"/>
            <a:ext cx="1753799" cy="6623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КОРИСТЕНИ АЛГОРИТМИ</a:t>
            </a:r>
          </a:p>
        </p:txBody>
      </p:sp>
      <p:sp>
        <p:nvSpPr>
          <p:cNvPr id="54" name="Google Shape;476;p27">
            <a:extLst>
              <a:ext uri="{FF2B5EF4-FFF2-40B4-BE49-F238E27FC236}">
                <a16:creationId xmlns:a16="http://schemas.microsoft.com/office/drawing/2014/main" id="{DBE0A942-2700-A579-AA76-ACB9EF256D3F}"/>
              </a:ext>
            </a:extLst>
          </p:cNvPr>
          <p:cNvSpPr txBox="1">
            <a:spLocks/>
          </p:cNvSpPr>
          <p:nvPr/>
        </p:nvSpPr>
        <p:spPr>
          <a:xfrm>
            <a:off x="608470" y="261824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01</a:t>
            </a:r>
          </a:p>
        </p:txBody>
      </p:sp>
      <p:sp>
        <p:nvSpPr>
          <p:cNvPr id="55" name="Google Shape;478;p27">
            <a:extLst>
              <a:ext uri="{FF2B5EF4-FFF2-40B4-BE49-F238E27FC236}">
                <a16:creationId xmlns:a16="http://schemas.microsoft.com/office/drawing/2014/main" id="{33F3F011-1D80-D4D3-A810-E8C1AA563EA1}"/>
              </a:ext>
            </a:extLst>
          </p:cNvPr>
          <p:cNvSpPr txBox="1">
            <a:spLocks/>
          </p:cNvSpPr>
          <p:nvPr/>
        </p:nvSpPr>
        <p:spPr>
          <a:xfrm>
            <a:off x="2655918" y="26581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02</a:t>
            </a:r>
          </a:p>
        </p:txBody>
      </p:sp>
      <p:sp>
        <p:nvSpPr>
          <p:cNvPr id="57" name="Google Shape;480;p27">
            <a:extLst>
              <a:ext uri="{FF2B5EF4-FFF2-40B4-BE49-F238E27FC236}">
                <a16:creationId xmlns:a16="http://schemas.microsoft.com/office/drawing/2014/main" id="{F80D3E51-5085-C21B-5188-80F661252E5D}"/>
              </a:ext>
            </a:extLst>
          </p:cNvPr>
          <p:cNvSpPr txBox="1">
            <a:spLocks/>
          </p:cNvSpPr>
          <p:nvPr/>
        </p:nvSpPr>
        <p:spPr>
          <a:xfrm>
            <a:off x="4972494" y="26404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03</a:t>
            </a:r>
          </a:p>
        </p:txBody>
      </p:sp>
      <p:sp>
        <p:nvSpPr>
          <p:cNvPr id="58" name="Google Shape;481;p27">
            <a:extLst>
              <a:ext uri="{FF2B5EF4-FFF2-40B4-BE49-F238E27FC236}">
                <a16:creationId xmlns:a16="http://schemas.microsoft.com/office/drawing/2014/main" id="{566CDDCB-7E61-271F-A411-CE6C96E17CE4}"/>
              </a:ext>
            </a:extLst>
          </p:cNvPr>
          <p:cNvSpPr/>
          <p:nvPr/>
        </p:nvSpPr>
        <p:spPr>
          <a:xfrm>
            <a:off x="597850" y="1494122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482;p27">
            <a:extLst>
              <a:ext uri="{FF2B5EF4-FFF2-40B4-BE49-F238E27FC236}">
                <a16:creationId xmlns:a16="http://schemas.microsoft.com/office/drawing/2014/main" id="{A1BA6BBB-1B98-3BDD-58CE-397DF8CC0A7E}"/>
              </a:ext>
            </a:extLst>
          </p:cNvPr>
          <p:cNvSpPr/>
          <p:nvPr/>
        </p:nvSpPr>
        <p:spPr>
          <a:xfrm>
            <a:off x="2648035" y="1478173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483;p27">
            <a:extLst>
              <a:ext uri="{FF2B5EF4-FFF2-40B4-BE49-F238E27FC236}">
                <a16:creationId xmlns:a16="http://schemas.microsoft.com/office/drawing/2014/main" id="{19F7CA17-CD58-9D7B-D921-C1EB86E1772C}"/>
              </a:ext>
            </a:extLst>
          </p:cNvPr>
          <p:cNvSpPr/>
          <p:nvPr/>
        </p:nvSpPr>
        <p:spPr>
          <a:xfrm>
            <a:off x="4972494" y="1476423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484;p27">
            <a:extLst>
              <a:ext uri="{FF2B5EF4-FFF2-40B4-BE49-F238E27FC236}">
                <a16:creationId xmlns:a16="http://schemas.microsoft.com/office/drawing/2014/main" id="{EE94A98D-CFC3-7EA2-3A7E-63C21E9F63C1}"/>
              </a:ext>
            </a:extLst>
          </p:cNvPr>
          <p:cNvCxnSpPr>
            <a:cxnSpLocks/>
            <a:stCxn id="58" idx="1"/>
            <a:endCxn id="54" idx="1"/>
          </p:cNvCxnSpPr>
          <p:nvPr/>
        </p:nvCxnSpPr>
        <p:spPr>
          <a:xfrm rot="10800000" flipH="1" flipV="1">
            <a:off x="597850" y="1906172"/>
            <a:ext cx="10620" cy="1000974"/>
          </a:xfrm>
          <a:prstGeom prst="bentConnector3">
            <a:avLst>
              <a:gd name="adj1" fmla="val -215254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485;p27">
            <a:extLst>
              <a:ext uri="{FF2B5EF4-FFF2-40B4-BE49-F238E27FC236}">
                <a16:creationId xmlns:a16="http://schemas.microsoft.com/office/drawing/2014/main" id="{A869BCCD-1D9B-05CB-1B5E-192C82D14F07}"/>
              </a:ext>
            </a:extLst>
          </p:cNvPr>
          <p:cNvCxnSpPr>
            <a:cxnSpLocks/>
            <a:stCxn id="59" idx="1"/>
            <a:endCxn id="55" idx="1"/>
          </p:cNvCxnSpPr>
          <p:nvPr/>
        </p:nvCxnSpPr>
        <p:spPr>
          <a:xfrm rot="10800000" flipH="1" flipV="1">
            <a:off x="2648034" y="1890222"/>
            <a:ext cx="7883" cy="1056839"/>
          </a:xfrm>
          <a:prstGeom prst="bentConnector3">
            <a:avLst>
              <a:gd name="adj1" fmla="val -289991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486;p27">
            <a:extLst>
              <a:ext uri="{FF2B5EF4-FFF2-40B4-BE49-F238E27FC236}">
                <a16:creationId xmlns:a16="http://schemas.microsoft.com/office/drawing/2014/main" id="{64B1B1AF-8BA0-B2AA-5152-4B5A65337300}"/>
              </a:ext>
            </a:extLst>
          </p:cNvPr>
          <p:cNvCxnSpPr>
            <a:stCxn id="60" idx="1"/>
            <a:endCxn id="57" idx="1"/>
          </p:cNvCxnSpPr>
          <p:nvPr/>
        </p:nvCxnSpPr>
        <p:spPr>
          <a:xfrm rot="10800000" flipV="1">
            <a:off x="4972494" y="1888472"/>
            <a:ext cx="12700" cy="1040889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483;p27">
            <a:extLst>
              <a:ext uri="{FF2B5EF4-FFF2-40B4-BE49-F238E27FC236}">
                <a16:creationId xmlns:a16="http://schemas.microsoft.com/office/drawing/2014/main" id="{F5536E5C-7312-A0E0-A2C5-59B5D4739EB8}"/>
              </a:ext>
            </a:extLst>
          </p:cNvPr>
          <p:cNvSpPr/>
          <p:nvPr/>
        </p:nvSpPr>
        <p:spPr>
          <a:xfrm>
            <a:off x="7571495" y="1478173"/>
            <a:ext cx="824100" cy="82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69" name="Google Shape;486;p27">
            <a:extLst>
              <a:ext uri="{FF2B5EF4-FFF2-40B4-BE49-F238E27FC236}">
                <a16:creationId xmlns:a16="http://schemas.microsoft.com/office/drawing/2014/main" id="{13DA066C-789E-126D-264E-3FDE88D35F50}"/>
              </a:ext>
            </a:extLst>
          </p:cNvPr>
          <p:cNvCxnSpPr>
            <a:cxnSpLocks/>
            <a:stCxn id="768" idx="1"/>
            <a:endCxn id="806" idx="1"/>
          </p:cNvCxnSpPr>
          <p:nvPr/>
        </p:nvCxnSpPr>
        <p:spPr>
          <a:xfrm rot="10800000" flipV="1">
            <a:off x="7485179" y="1890223"/>
            <a:ext cx="86317" cy="1066350"/>
          </a:xfrm>
          <a:prstGeom prst="bentConnector3">
            <a:avLst>
              <a:gd name="adj1" fmla="val 36483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0" name="Google Shape;13764;p64">
            <a:extLst>
              <a:ext uri="{FF2B5EF4-FFF2-40B4-BE49-F238E27FC236}">
                <a16:creationId xmlns:a16="http://schemas.microsoft.com/office/drawing/2014/main" id="{DB64D2AF-47A6-A60F-86D7-E5FFADA1F58E}"/>
              </a:ext>
            </a:extLst>
          </p:cNvPr>
          <p:cNvGrpSpPr/>
          <p:nvPr/>
        </p:nvGrpSpPr>
        <p:grpSpPr>
          <a:xfrm>
            <a:off x="5036398" y="1695479"/>
            <a:ext cx="696291" cy="420745"/>
            <a:chOff x="7009649" y="1541981"/>
            <a:chExt cx="524940" cy="320655"/>
          </a:xfrm>
          <a:solidFill>
            <a:schemeClr val="bg2"/>
          </a:solidFill>
        </p:grpSpPr>
        <p:sp>
          <p:nvSpPr>
            <p:cNvPr id="773" name="Google Shape;13765;p64">
              <a:extLst>
                <a:ext uri="{FF2B5EF4-FFF2-40B4-BE49-F238E27FC236}">
                  <a16:creationId xmlns:a16="http://schemas.microsoft.com/office/drawing/2014/main" id="{D0D7752D-3B8E-9FBA-1936-13679CE0E5E9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3766;p64">
              <a:extLst>
                <a:ext uri="{FF2B5EF4-FFF2-40B4-BE49-F238E27FC236}">
                  <a16:creationId xmlns:a16="http://schemas.microsoft.com/office/drawing/2014/main" id="{1ED81DAB-0902-EECE-A52F-53E4D6595859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3767;p64">
              <a:extLst>
                <a:ext uri="{FF2B5EF4-FFF2-40B4-BE49-F238E27FC236}">
                  <a16:creationId xmlns:a16="http://schemas.microsoft.com/office/drawing/2014/main" id="{D612C9C6-9B33-8424-6733-E3082CD632A4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3768;p64">
              <a:extLst>
                <a:ext uri="{FF2B5EF4-FFF2-40B4-BE49-F238E27FC236}">
                  <a16:creationId xmlns:a16="http://schemas.microsoft.com/office/drawing/2014/main" id="{54169D04-6381-F6F6-E962-F7306147D377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3769;p64">
              <a:extLst>
                <a:ext uri="{FF2B5EF4-FFF2-40B4-BE49-F238E27FC236}">
                  <a16:creationId xmlns:a16="http://schemas.microsoft.com/office/drawing/2014/main" id="{60880699-1B6F-C9F6-FBBC-8D38DE6B5F17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3770;p64">
              <a:extLst>
                <a:ext uri="{FF2B5EF4-FFF2-40B4-BE49-F238E27FC236}">
                  <a16:creationId xmlns:a16="http://schemas.microsoft.com/office/drawing/2014/main" id="{E55BC17D-0D83-57D3-F92C-0EC724A1A5A1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3771;p64">
              <a:extLst>
                <a:ext uri="{FF2B5EF4-FFF2-40B4-BE49-F238E27FC236}">
                  <a16:creationId xmlns:a16="http://schemas.microsoft.com/office/drawing/2014/main" id="{7813D24D-4EE3-E263-35F6-C48DDB5F379E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3772;p64">
              <a:extLst>
                <a:ext uri="{FF2B5EF4-FFF2-40B4-BE49-F238E27FC236}">
                  <a16:creationId xmlns:a16="http://schemas.microsoft.com/office/drawing/2014/main" id="{A81550EC-D0E1-667C-7399-627064527EB4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10142;p58">
            <a:extLst>
              <a:ext uri="{FF2B5EF4-FFF2-40B4-BE49-F238E27FC236}">
                <a16:creationId xmlns:a16="http://schemas.microsoft.com/office/drawing/2014/main" id="{7B7DA55F-3854-3A91-E42E-2064C3BC0B9C}"/>
              </a:ext>
            </a:extLst>
          </p:cNvPr>
          <p:cNvGrpSpPr/>
          <p:nvPr/>
        </p:nvGrpSpPr>
        <p:grpSpPr>
          <a:xfrm>
            <a:off x="2795180" y="1594211"/>
            <a:ext cx="534607" cy="580289"/>
            <a:chOff x="4149138" y="4121151"/>
            <a:chExt cx="344065" cy="368644"/>
          </a:xfrm>
          <a:solidFill>
            <a:schemeClr val="bg2"/>
          </a:solidFill>
        </p:grpSpPr>
        <p:sp>
          <p:nvSpPr>
            <p:cNvPr id="782" name="Google Shape;10143;p58">
              <a:extLst>
                <a:ext uri="{FF2B5EF4-FFF2-40B4-BE49-F238E27FC236}">
                  <a16:creationId xmlns:a16="http://schemas.microsoft.com/office/drawing/2014/main" id="{BD87965B-23F5-33CB-574A-7B3EF7535B6C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0144;p58">
              <a:extLst>
                <a:ext uri="{FF2B5EF4-FFF2-40B4-BE49-F238E27FC236}">
                  <a16:creationId xmlns:a16="http://schemas.microsoft.com/office/drawing/2014/main" id="{E1A7393E-9794-2C9B-6814-9E94F2C81774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0145;p58">
              <a:extLst>
                <a:ext uri="{FF2B5EF4-FFF2-40B4-BE49-F238E27FC236}">
                  <a16:creationId xmlns:a16="http://schemas.microsoft.com/office/drawing/2014/main" id="{983FB4A6-B470-94FB-9D16-7FC7B68769B8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0146;p58">
              <a:extLst>
                <a:ext uri="{FF2B5EF4-FFF2-40B4-BE49-F238E27FC236}">
                  <a16:creationId xmlns:a16="http://schemas.microsoft.com/office/drawing/2014/main" id="{EDB4944A-593E-7FA8-EF3D-0E36B4E5B054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0147;p58">
              <a:extLst>
                <a:ext uri="{FF2B5EF4-FFF2-40B4-BE49-F238E27FC236}">
                  <a16:creationId xmlns:a16="http://schemas.microsoft.com/office/drawing/2014/main" id="{FA58F526-D85D-1C4E-A367-A249B8A16989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0148;p58">
              <a:extLst>
                <a:ext uri="{FF2B5EF4-FFF2-40B4-BE49-F238E27FC236}">
                  <a16:creationId xmlns:a16="http://schemas.microsoft.com/office/drawing/2014/main" id="{6D175781-F7D1-637B-83CF-BBA2816BA1EF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0149;p58">
              <a:extLst>
                <a:ext uri="{FF2B5EF4-FFF2-40B4-BE49-F238E27FC236}">
                  <a16:creationId xmlns:a16="http://schemas.microsoft.com/office/drawing/2014/main" id="{24B38839-D76F-1EDD-0FE0-A982254020D0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0150;p58">
              <a:extLst>
                <a:ext uri="{FF2B5EF4-FFF2-40B4-BE49-F238E27FC236}">
                  <a16:creationId xmlns:a16="http://schemas.microsoft.com/office/drawing/2014/main" id="{FD8463C0-B69E-813D-24AB-35CCDD95D76E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0151;p58">
              <a:extLst>
                <a:ext uri="{FF2B5EF4-FFF2-40B4-BE49-F238E27FC236}">
                  <a16:creationId xmlns:a16="http://schemas.microsoft.com/office/drawing/2014/main" id="{739E4567-A112-581E-57CC-8AA74EBE4142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0152;p58">
              <a:extLst>
                <a:ext uri="{FF2B5EF4-FFF2-40B4-BE49-F238E27FC236}">
                  <a16:creationId xmlns:a16="http://schemas.microsoft.com/office/drawing/2014/main" id="{595CAFE1-5CA3-2551-80F6-E97E69E9888B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0153;p58">
              <a:extLst>
                <a:ext uri="{FF2B5EF4-FFF2-40B4-BE49-F238E27FC236}">
                  <a16:creationId xmlns:a16="http://schemas.microsoft.com/office/drawing/2014/main" id="{CD4DD451-FDFB-7AEA-F406-9279D91AFC0E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0154;p58">
              <a:extLst>
                <a:ext uri="{FF2B5EF4-FFF2-40B4-BE49-F238E27FC236}">
                  <a16:creationId xmlns:a16="http://schemas.microsoft.com/office/drawing/2014/main" id="{DBE744DF-1E5A-98C4-71D0-7EDBDB68B17B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9887;p58">
            <a:extLst>
              <a:ext uri="{FF2B5EF4-FFF2-40B4-BE49-F238E27FC236}">
                <a16:creationId xmlns:a16="http://schemas.microsoft.com/office/drawing/2014/main" id="{24019D40-4959-370B-7AEE-4455CA1CF905}"/>
              </a:ext>
            </a:extLst>
          </p:cNvPr>
          <p:cNvGrpSpPr/>
          <p:nvPr/>
        </p:nvGrpSpPr>
        <p:grpSpPr>
          <a:xfrm>
            <a:off x="739909" y="1659372"/>
            <a:ext cx="526995" cy="524288"/>
            <a:chOff x="2497275" y="2744159"/>
            <a:chExt cx="370930" cy="370549"/>
          </a:xfrm>
          <a:solidFill>
            <a:schemeClr val="bg2"/>
          </a:solidFill>
        </p:grpSpPr>
        <p:sp>
          <p:nvSpPr>
            <p:cNvPr id="795" name="Google Shape;9888;p58">
              <a:extLst>
                <a:ext uri="{FF2B5EF4-FFF2-40B4-BE49-F238E27FC236}">
                  <a16:creationId xmlns:a16="http://schemas.microsoft.com/office/drawing/2014/main" id="{1AF4F95D-0B06-39E3-0B52-531BEDBAA8E8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96" name="Google Shape;9889;p58">
              <a:extLst>
                <a:ext uri="{FF2B5EF4-FFF2-40B4-BE49-F238E27FC236}">
                  <a16:creationId xmlns:a16="http://schemas.microsoft.com/office/drawing/2014/main" id="{42CE3608-3F01-9168-4E81-A211B9380F17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97" name="Google Shape;9890;p58">
              <a:extLst>
                <a:ext uri="{FF2B5EF4-FFF2-40B4-BE49-F238E27FC236}">
                  <a16:creationId xmlns:a16="http://schemas.microsoft.com/office/drawing/2014/main" id="{7D57F65D-8DF2-395E-68AD-7DFB6C189A25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98" name="Google Shape;9891;p58">
              <a:extLst>
                <a:ext uri="{FF2B5EF4-FFF2-40B4-BE49-F238E27FC236}">
                  <a16:creationId xmlns:a16="http://schemas.microsoft.com/office/drawing/2014/main" id="{554BC6D2-A590-24E6-A1BA-68C6B4DDC6A2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99" name="Google Shape;9892;p58">
              <a:extLst>
                <a:ext uri="{FF2B5EF4-FFF2-40B4-BE49-F238E27FC236}">
                  <a16:creationId xmlns:a16="http://schemas.microsoft.com/office/drawing/2014/main" id="{9DA1877A-34DE-D43E-0B07-22914B812D8A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00" name="Google Shape;9893;p58">
              <a:extLst>
                <a:ext uri="{FF2B5EF4-FFF2-40B4-BE49-F238E27FC236}">
                  <a16:creationId xmlns:a16="http://schemas.microsoft.com/office/drawing/2014/main" id="{8F90C833-39DD-8466-8E1D-C395E5309A31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801" name="Google Shape;489;p27">
            <a:extLst>
              <a:ext uri="{FF2B5EF4-FFF2-40B4-BE49-F238E27FC236}">
                <a16:creationId xmlns:a16="http://schemas.microsoft.com/office/drawing/2014/main" id="{6FD3A837-CECA-D5EB-C0D3-F9778E3B5F94}"/>
              </a:ext>
            </a:extLst>
          </p:cNvPr>
          <p:cNvSpPr/>
          <p:nvPr/>
        </p:nvSpPr>
        <p:spPr>
          <a:xfrm>
            <a:off x="7694947" y="1584695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473;p27">
            <a:extLst>
              <a:ext uri="{FF2B5EF4-FFF2-40B4-BE49-F238E27FC236}">
                <a16:creationId xmlns:a16="http://schemas.microsoft.com/office/drawing/2014/main" id="{2BFA7C15-E330-A75E-3FB3-6F5B0DD071F5}"/>
              </a:ext>
            </a:extLst>
          </p:cNvPr>
          <p:cNvSpPr txBox="1">
            <a:spLocks/>
          </p:cNvSpPr>
          <p:nvPr/>
        </p:nvSpPr>
        <p:spPr>
          <a:xfrm>
            <a:off x="485618" y="2833751"/>
            <a:ext cx="1753799" cy="6623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ВОВЕД</a:t>
            </a:r>
          </a:p>
        </p:txBody>
      </p:sp>
      <p:sp>
        <p:nvSpPr>
          <p:cNvPr id="806" name="Google Shape;480;p27">
            <a:extLst>
              <a:ext uri="{FF2B5EF4-FFF2-40B4-BE49-F238E27FC236}">
                <a16:creationId xmlns:a16="http://schemas.microsoft.com/office/drawing/2014/main" id="{2A00D37D-2EE2-2CAD-81F7-4932D11D233F}"/>
              </a:ext>
            </a:extLst>
          </p:cNvPr>
          <p:cNvSpPr txBox="1">
            <a:spLocks/>
          </p:cNvSpPr>
          <p:nvPr/>
        </p:nvSpPr>
        <p:spPr>
          <a:xfrm>
            <a:off x="7485178" y="266767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0</a:t>
            </a:r>
            <a:r>
              <a:rPr lang="mk-MK" sz="1800" dirty="0"/>
              <a:t>4</a:t>
            </a:r>
            <a:endParaRPr lang="en" sz="1800" dirty="0"/>
          </a:p>
        </p:txBody>
      </p:sp>
      <p:sp>
        <p:nvSpPr>
          <p:cNvPr id="807" name="Google Shape;471;p27">
            <a:extLst>
              <a:ext uri="{FF2B5EF4-FFF2-40B4-BE49-F238E27FC236}">
                <a16:creationId xmlns:a16="http://schemas.microsoft.com/office/drawing/2014/main" id="{6434ABE6-05FF-57F5-F971-8B4F304A374B}"/>
              </a:ext>
            </a:extLst>
          </p:cNvPr>
          <p:cNvSpPr txBox="1">
            <a:spLocks/>
          </p:cNvSpPr>
          <p:nvPr/>
        </p:nvSpPr>
        <p:spPr>
          <a:xfrm>
            <a:off x="7373754" y="288186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РЕЗУЛТАТИ</a:t>
            </a:r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67089392-FFA0-BEF7-7335-351CD8674636}"/>
              </a:ext>
            </a:extLst>
          </p:cNvPr>
          <p:cNvSpPr/>
          <p:nvPr/>
        </p:nvSpPr>
        <p:spPr>
          <a:xfrm>
            <a:off x="618167" y="261857"/>
            <a:ext cx="350498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k-MK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Nunito Light" pitchFamily="2" charset="0"/>
              </a:rPr>
              <a:t>Содржина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1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dirty="0"/>
              <a:t>Вовед</a:t>
            </a:r>
            <a:endParaRPr dirty="0"/>
          </a:p>
        </p:txBody>
      </p:sp>
      <p:sp>
        <p:nvSpPr>
          <p:cNvPr id="834" name="Google Shape;834;p101"/>
          <p:cNvSpPr txBox="1">
            <a:spLocks noGrp="1"/>
          </p:cNvSpPr>
          <p:nvPr>
            <p:ph type="title" idx="2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est photo stitching software to beginners">
            <a:extLst>
              <a:ext uri="{FF2B5EF4-FFF2-40B4-BE49-F238E27FC236}">
                <a16:creationId xmlns:a16="http://schemas.microsoft.com/office/drawing/2014/main" id="{BCCB482B-09D9-4469-BBB9-F0E494526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22" y="1530006"/>
            <a:ext cx="3695178" cy="334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01;p33">
            <a:extLst>
              <a:ext uri="{FF2B5EF4-FFF2-40B4-BE49-F238E27FC236}">
                <a16:creationId xmlns:a16="http://schemas.microsoft.com/office/drawing/2014/main" id="{C49016D5-F1D1-E1D1-9133-63443811C739}"/>
              </a:ext>
            </a:extLst>
          </p:cNvPr>
          <p:cNvSpPr txBox="1">
            <a:spLocks/>
          </p:cNvSpPr>
          <p:nvPr/>
        </p:nvSpPr>
        <p:spPr>
          <a:xfrm>
            <a:off x="192319" y="263640"/>
            <a:ext cx="6330057" cy="82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Roboto Condensed Light"/>
              <a:buNone/>
            </a:pPr>
            <a:r>
              <a:rPr lang="ru-RU" sz="160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Креирањето на панорамски слики е техника во областа на компјутерската визија што им овозможува на корисниците да спојат повеќе слики за создавање на една панорамска слика. </a:t>
            </a:r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C12BA-D65B-747F-9356-BB9044B93BD5}"/>
              </a:ext>
            </a:extLst>
          </p:cNvPr>
          <p:cNvSpPr txBox="1"/>
          <p:nvPr/>
        </p:nvSpPr>
        <p:spPr>
          <a:xfrm>
            <a:off x="5002774" y="2263091"/>
            <a:ext cx="36951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Nunito Light" pitchFamily="2" charset="0"/>
              </a:rPr>
              <a:t>Во панорамското спојување, комплетот на слики треба да има логична количина на преклопување за да надвладее над деформација на објектот и мора да содржи доволно мерливи карактеристики. </a:t>
            </a:r>
            <a:endParaRPr lang="en-US" sz="1600" dirty="0">
              <a:solidFill>
                <a:schemeClr val="bg1"/>
              </a:solidFill>
              <a:latin typeface="Nunito Ligh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1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dirty="0"/>
              <a:t>Користени алгоритми</a:t>
            </a:r>
            <a:endParaRPr dirty="0"/>
          </a:p>
        </p:txBody>
      </p:sp>
      <p:sp>
        <p:nvSpPr>
          <p:cNvPr id="834" name="Google Shape;834;p101"/>
          <p:cNvSpPr txBox="1">
            <a:spLocks noGrp="1"/>
          </p:cNvSpPr>
          <p:nvPr>
            <p:ph type="title" idx="2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</a:t>
            </a:r>
            <a:r>
              <a:rPr lang="mk-MK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54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88;p38">
            <a:extLst>
              <a:ext uri="{FF2B5EF4-FFF2-40B4-BE49-F238E27FC236}">
                <a16:creationId xmlns:a16="http://schemas.microsoft.com/office/drawing/2014/main" id="{0F7B2311-F704-17D2-AC1C-9DEFF03FCEC2}"/>
              </a:ext>
            </a:extLst>
          </p:cNvPr>
          <p:cNvSpPr txBox="1">
            <a:spLocks/>
          </p:cNvSpPr>
          <p:nvPr/>
        </p:nvSpPr>
        <p:spPr>
          <a:xfrm>
            <a:off x="1176672" y="243517"/>
            <a:ext cx="6943650" cy="105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</a:rPr>
              <a:t>SIFT (Scale Invariant Feature Transform) </a:t>
            </a:r>
            <a:r>
              <a:rPr lang="mk-MK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Light" pitchFamily="2" charset="0"/>
              </a:rPr>
              <a:t>алгоритам</a:t>
            </a:r>
          </a:p>
        </p:txBody>
      </p:sp>
      <p:sp>
        <p:nvSpPr>
          <p:cNvPr id="20" name="Google Shape;1240;p44">
            <a:extLst>
              <a:ext uri="{FF2B5EF4-FFF2-40B4-BE49-F238E27FC236}">
                <a16:creationId xmlns:a16="http://schemas.microsoft.com/office/drawing/2014/main" id="{454C3EBF-1614-02C6-C685-D43F90E81714}"/>
              </a:ext>
            </a:extLst>
          </p:cNvPr>
          <p:cNvSpPr/>
          <p:nvPr/>
        </p:nvSpPr>
        <p:spPr>
          <a:xfrm>
            <a:off x="131731" y="1384274"/>
            <a:ext cx="7371740" cy="175267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41;p44">
            <a:extLst>
              <a:ext uri="{FF2B5EF4-FFF2-40B4-BE49-F238E27FC236}">
                <a16:creationId xmlns:a16="http://schemas.microsoft.com/office/drawing/2014/main" id="{4BB1023D-905E-59A3-B59A-A655934F8954}"/>
              </a:ext>
            </a:extLst>
          </p:cNvPr>
          <p:cNvSpPr/>
          <p:nvPr/>
        </p:nvSpPr>
        <p:spPr>
          <a:xfrm>
            <a:off x="265385" y="1492548"/>
            <a:ext cx="7097254" cy="14751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7F07A6-7D7A-D1D2-5EE8-D9740E9EB899}"/>
              </a:ext>
            </a:extLst>
          </p:cNvPr>
          <p:cNvSpPr txBox="1"/>
          <p:nvPr/>
        </p:nvSpPr>
        <p:spPr>
          <a:xfrm>
            <a:off x="365023" y="1544419"/>
            <a:ext cx="7068032" cy="1405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mk-MK" sz="1600" kern="1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SIFT алгоритмот е техника на компјутерска визија што се користи за откривање и опис на карактеристики. SIFT работи на тој начин што ги идентификува клучните точки врз основа на нивните екстремни локални интензитети и ги пресметува дескрипторите што ги доловуваат информациите за локалната слика околу тие клучни точки. </a:t>
            </a:r>
            <a:endParaRPr lang="en-US" kern="1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Nunito Ligh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1240;p44">
            <a:extLst>
              <a:ext uri="{FF2B5EF4-FFF2-40B4-BE49-F238E27FC236}">
                <a16:creationId xmlns:a16="http://schemas.microsoft.com/office/drawing/2014/main" id="{DDF91B7A-7992-B659-538F-429F917051C5}"/>
              </a:ext>
            </a:extLst>
          </p:cNvPr>
          <p:cNvSpPr/>
          <p:nvPr/>
        </p:nvSpPr>
        <p:spPr>
          <a:xfrm>
            <a:off x="131731" y="1384274"/>
            <a:ext cx="7371740" cy="175267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41;p44">
            <a:extLst>
              <a:ext uri="{FF2B5EF4-FFF2-40B4-BE49-F238E27FC236}">
                <a16:creationId xmlns:a16="http://schemas.microsoft.com/office/drawing/2014/main" id="{D7927BD4-91F6-6579-9DF9-71E55CCACA92}"/>
              </a:ext>
            </a:extLst>
          </p:cNvPr>
          <p:cNvSpPr/>
          <p:nvPr/>
        </p:nvSpPr>
        <p:spPr>
          <a:xfrm>
            <a:off x="265385" y="1492548"/>
            <a:ext cx="7097254" cy="147518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1244;p44">
            <a:extLst>
              <a:ext uri="{FF2B5EF4-FFF2-40B4-BE49-F238E27FC236}">
                <a16:creationId xmlns:a16="http://schemas.microsoft.com/office/drawing/2014/main" id="{30E34326-5BAF-BF30-C374-C026E6164533}"/>
              </a:ext>
            </a:extLst>
          </p:cNvPr>
          <p:cNvGrpSpPr/>
          <p:nvPr/>
        </p:nvGrpSpPr>
        <p:grpSpPr>
          <a:xfrm>
            <a:off x="2511083" y="3136952"/>
            <a:ext cx="1503661" cy="2006548"/>
            <a:chOff x="4882900" y="-64350"/>
            <a:chExt cx="2493750" cy="2922299"/>
          </a:xfrm>
        </p:grpSpPr>
        <p:sp>
          <p:nvSpPr>
            <p:cNvPr id="26" name="Google Shape;1245;p44">
              <a:extLst>
                <a:ext uri="{FF2B5EF4-FFF2-40B4-BE49-F238E27FC236}">
                  <a16:creationId xmlns:a16="http://schemas.microsoft.com/office/drawing/2014/main" id="{97293BAA-894B-7450-CF01-D91980ABFAF4}"/>
                </a:ext>
              </a:extLst>
            </p:cNvPr>
            <p:cNvSpPr/>
            <p:nvPr/>
          </p:nvSpPr>
          <p:spPr>
            <a:xfrm>
              <a:off x="4882900" y="2852674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6;p44">
              <a:extLst>
                <a:ext uri="{FF2B5EF4-FFF2-40B4-BE49-F238E27FC236}">
                  <a16:creationId xmlns:a16="http://schemas.microsoft.com/office/drawing/2014/main" id="{7822D816-A8E2-6580-C868-AB6DD2BB8C24}"/>
                </a:ext>
              </a:extLst>
            </p:cNvPr>
            <p:cNvSpPr/>
            <p:nvPr/>
          </p:nvSpPr>
          <p:spPr>
            <a:xfrm>
              <a:off x="4987799" y="-64350"/>
              <a:ext cx="1082976" cy="2914920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7;p44">
              <a:extLst>
                <a:ext uri="{FF2B5EF4-FFF2-40B4-BE49-F238E27FC236}">
                  <a16:creationId xmlns:a16="http://schemas.microsoft.com/office/drawing/2014/main" id="{070A675C-5DDE-4389-4CAC-87042F6050D2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8;p44">
              <a:extLst>
                <a:ext uri="{FF2B5EF4-FFF2-40B4-BE49-F238E27FC236}">
                  <a16:creationId xmlns:a16="http://schemas.microsoft.com/office/drawing/2014/main" id="{D3E58A88-4A71-7C3D-FF1F-EC3B30BBF850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9;p44">
              <a:extLst>
                <a:ext uri="{FF2B5EF4-FFF2-40B4-BE49-F238E27FC236}">
                  <a16:creationId xmlns:a16="http://schemas.microsoft.com/office/drawing/2014/main" id="{A47361A9-2D29-9E36-53A8-EF4031078A61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E6E477-8DD3-6C3C-D0AC-9A8F52505338}"/>
              </a:ext>
            </a:extLst>
          </p:cNvPr>
          <p:cNvSpPr txBox="1"/>
          <p:nvPr/>
        </p:nvSpPr>
        <p:spPr>
          <a:xfrm>
            <a:off x="365023" y="1544419"/>
            <a:ext cx="7068032" cy="1405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mk-MK" sz="1600" kern="1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SIFT алгоритмот е техника на компјутерска визија што се користи за откривање и опис на карактеристики. SIFT работи на тој начин што ги идентификува клучните точки врз основа на нивните екстремни локални интензитети и ги пресметува дескрипторите што ги доловуваат информациите за локалната слика околу тие клучни точки. </a:t>
            </a:r>
            <a:endParaRPr lang="en-US" kern="1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Nunito Ligh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3D1B7E-85CC-310E-C6FA-AB8324459DB6}"/>
              </a:ext>
            </a:extLst>
          </p:cNvPr>
          <p:cNvSpPr txBox="1"/>
          <p:nvPr/>
        </p:nvSpPr>
        <p:spPr>
          <a:xfrm>
            <a:off x="726830" y="4671131"/>
            <a:ext cx="153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cv2.SIFT_create()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7F860-9171-766B-B577-D86F1D1AE789}"/>
              </a:ext>
            </a:extLst>
          </p:cNvPr>
          <p:cNvSpPr txBox="1"/>
          <p:nvPr/>
        </p:nvSpPr>
        <p:spPr>
          <a:xfrm>
            <a:off x="477092" y="4319913"/>
            <a:ext cx="2357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mk-MK" dirty="0">
                <a:solidFill>
                  <a:schemeClr val="bg1"/>
                </a:solidFill>
                <a:latin typeface="Nunito Light" pitchFamily="2" charset="0"/>
                <a:ea typeface="Calibri" panose="020F0502020204030204" pitchFamily="34" charset="0"/>
              </a:rPr>
              <a:t>Креирање на </a:t>
            </a:r>
            <a:r>
              <a:rPr lang="en-US" dirty="0">
                <a:solidFill>
                  <a:schemeClr val="bg1"/>
                </a:solidFill>
                <a:latin typeface="Nunito Light" pitchFamily="2" charset="0"/>
                <a:ea typeface="Calibri" panose="020F0502020204030204" pitchFamily="34" charset="0"/>
              </a:rPr>
              <a:t>SIFT </a:t>
            </a:r>
            <a:r>
              <a:rPr lang="mk-MK" dirty="0">
                <a:solidFill>
                  <a:schemeClr val="bg1"/>
                </a:solidFill>
                <a:latin typeface="Nunito Light" pitchFamily="2" charset="0"/>
                <a:ea typeface="Calibri" panose="020F0502020204030204" pitchFamily="34" charset="0"/>
              </a:rPr>
              <a:t>објект</a:t>
            </a:r>
            <a:r>
              <a:rPr lang="en-US" dirty="0">
                <a:solidFill>
                  <a:schemeClr val="bg1"/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:</a:t>
            </a:r>
            <a:r>
              <a:rPr lang="mk-MK" dirty="0">
                <a:solidFill>
                  <a:schemeClr val="bg1"/>
                </a:solidFill>
                <a:effectLst/>
                <a:latin typeface="Nunito Light" pitchFamily="2" charset="0"/>
                <a:ea typeface="Calibri" panose="020F050202020403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Nunito Light" pitchFamily="2" charset="0"/>
            </a:endParaRPr>
          </a:p>
        </p:txBody>
      </p:sp>
      <p:sp>
        <p:nvSpPr>
          <p:cNvPr id="54" name="Google Shape;1240;p44">
            <a:extLst>
              <a:ext uri="{FF2B5EF4-FFF2-40B4-BE49-F238E27FC236}">
                <a16:creationId xmlns:a16="http://schemas.microsoft.com/office/drawing/2014/main" id="{B4DE9B70-9A81-8CD0-4281-C71B908E1AE9}"/>
              </a:ext>
            </a:extLst>
          </p:cNvPr>
          <p:cNvSpPr/>
          <p:nvPr/>
        </p:nvSpPr>
        <p:spPr>
          <a:xfrm>
            <a:off x="4916454" y="3325628"/>
            <a:ext cx="3925232" cy="156244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241;p44">
            <a:extLst>
              <a:ext uri="{FF2B5EF4-FFF2-40B4-BE49-F238E27FC236}">
                <a16:creationId xmlns:a16="http://schemas.microsoft.com/office/drawing/2014/main" id="{1EB27034-54CF-CD1F-63B0-A775A0536F6A}"/>
              </a:ext>
            </a:extLst>
          </p:cNvPr>
          <p:cNvSpPr/>
          <p:nvPr/>
        </p:nvSpPr>
        <p:spPr>
          <a:xfrm>
            <a:off x="5004836" y="3396009"/>
            <a:ext cx="3785783" cy="142901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7524FF-8CB0-EA98-7950-3B87578297F0}"/>
              </a:ext>
            </a:extLst>
          </p:cNvPr>
          <p:cNvSpPr txBox="1"/>
          <p:nvPr/>
        </p:nvSpPr>
        <p:spPr>
          <a:xfrm>
            <a:off x="4953769" y="3570385"/>
            <a:ext cx="3742277" cy="11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600" kern="1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Nunito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SIFT алгоритмот помага да се лоцираат локалните карактеристики на сликата, вообичаено познати како „клучни точки“ на сликата.</a:t>
            </a:r>
            <a:endParaRPr lang="en-US" kern="1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Nunito Ligh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04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 animBg="1"/>
      <p:bldP spid="31" grpId="0"/>
      <p:bldP spid="32" grpId="0"/>
      <p:bldP spid="33" grpId="0"/>
      <p:bldP spid="54" grpId="0" animBg="1"/>
      <p:bldP spid="55" grpId="0" animBg="1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084;p38">
            <a:extLst>
              <a:ext uri="{FF2B5EF4-FFF2-40B4-BE49-F238E27FC236}">
                <a16:creationId xmlns:a16="http://schemas.microsoft.com/office/drawing/2014/main" id="{3ED83EA7-ED68-B49F-D0C3-B052E828744B}"/>
              </a:ext>
            </a:extLst>
          </p:cNvPr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085;p38">
            <a:extLst>
              <a:ext uri="{FF2B5EF4-FFF2-40B4-BE49-F238E27FC236}">
                <a16:creationId xmlns:a16="http://schemas.microsoft.com/office/drawing/2014/main" id="{6C785594-F4C7-BE66-7022-0A01476160C2}"/>
              </a:ext>
            </a:extLst>
          </p:cNvPr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086;p38">
            <a:extLst>
              <a:ext uri="{FF2B5EF4-FFF2-40B4-BE49-F238E27FC236}">
                <a16:creationId xmlns:a16="http://schemas.microsoft.com/office/drawing/2014/main" id="{FF3FB446-84C8-BC46-902E-D690A4E15616}"/>
              </a:ext>
            </a:extLst>
          </p:cNvPr>
          <p:cNvCxnSpPr/>
          <p:nvPr/>
        </p:nvCxnSpPr>
        <p:spPr>
          <a:xfrm>
            <a:off x="5617500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087;p38">
            <a:extLst>
              <a:ext uri="{FF2B5EF4-FFF2-40B4-BE49-F238E27FC236}">
                <a16:creationId xmlns:a16="http://schemas.microsoft.com/office/drawing/2014/main" id="{0EE4FDEE-0FFC-0ABF-E18B-C6C6F5CF6F96}"/>
              </a:ext>
            </a:extLst>
          </p:cNvPr>
          <p:cNvCxnSpPr/>
          <p:nvPr/>
        </p:nvCxnSpPr>
        <p:spPr>
          <a:xfrm>
            <a:off x="7640074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089;p38">
            <a:extLst>
              <a:ext uri="{FF2B5EF4-FFF2-40B4-BE49-F238E27FC236}">
                <a16:creationId xmlns:a16="http://schemas.microsoft.com/office/drawing/2014/main" id="{BD3319DB-6189-A0E2-5815-319A750C0A34}"/>
              </a:ext>
            </a:extLst>
          </p:cNvPr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1090;p38">
            <a:extLst>
              <a:ext uri="{FF2B5EF4-FFF2-40B4-BE49-F238E27FC236}">
                <a16:creationId xmlns:a16="http://schemas.microsoft.com/office/drawing/2014/main" id="{89AA09D2-DD68-54E9-3722-BAD954462E4D}"/>
              </a:ext>
            </a:extLst>
          </p:cNvPr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8" name="Google Shape;1091;p38">
              <a:extLst>
                <a:ext uri="{FF2B5EF4-FFF2-40B4-BE49-F238E27FC236}">
                  <a16:creationId xmlns:a16="http://schemas.microsoft.com/office/drawing/2014/main" id="{CA71D76A-26A1-3B10-EBA9-6D89ABACB9EA}"/>
                </a:ext>
              </a:extLst>
            </p:cNvPr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2;p38">
              <a:extLst>
                <a:ext uri="{FF2B5EF4-FFF2-40B4-BE49-F238E27FC236}">
                  <a16:creationId xmlns:a16="http://schemas.microsoft.com/office/drawing/2014/main" id="{A9A24A6E-7415-D8A1-F210-CE1A1DF30D1C}"/>
                </a:ext>
              </a:extLst>
            </p:cNvPr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93;p38">
            <a:extLst>
              <a:ext uri="{FF2B5EF4-FFF2-40B4-BE49-F238E27FC236}">
                <a16:creationId xmlns:a16="http://schemas.microsoft.com/office/drawing/2014/main" id="{FC14BB86-5AB5-6C8A-3D96-677C9963F9F0}"/>
              </a:ext>
            </a:extLst>
          </p:cNvPr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1" name="Google Shape;1094;p38">
              <a:extLst>
                <a:ext uri="{FF2B5EF4-FFF2-40B4-BE49-F238E27FC236}">
                  <a16:creationId xmlns:a16="http://schemas.microsoft.com/office/drawing/2014/main" id="{AA2BD324-9B4D-C84C-1503-64A190714C54}"/>
                </a:ext>
              </a:extLst>
            </p:cNvPr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5;p38">
              <a:extLst>
                <a:ext uri="{FF2B5EF4-FFF2-40B4-BE49-F238E27FC236}">
                  <a16:creationId xmlns:a16="http://schemas.microsoft.com/office/drawing/2014/main" id="{F1F9E267-A5E8-5AFB-9AFC-7985D39B9407}"/>
                </a:ext>
              </a:extLst>
            </p:cNvPr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096;p38">
            <a:extLst>
              <a:ext uri="{FF2B5EF4-FFF2-40B4-BE49-F238E27FC236}">
                <a16:creationId xmlns:a16="http://schemas.microsoft.com/office/drawing/2014/main" id="{9BFEDF94-A709-8097-3F3E-A6E29F988C68}"/>
              </a:ext>
            </a:extLst>
          </p:cNvPr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4" name="Google Shape;1097;p38">
              <a:extLst>
                <a:ext uri="{FF2B5EF4-FFF2-40B4-BE49-F238E27FC236}">
                  <a16:creationId xmlns:a16="http://schemas.microsoft.com/office/drawing/2014/main" id="{A7F0865F-16D0-5FFC-E0FF-F21B651B774C}"/>
                </a:ext>
              </a:extLst>
            </p:cNvPr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8;p38">
              <a:extLst>
                <a:ext uri="{FF2B5EF4-FFF2-40B4-BE49-F238E27FC236}">
                  <a16:creationId xmlns:a16="http://schemas.microsoft.com/office/drawing/2014/main" id="{C3848825-9005-5D01-FCE2-F11B9473A80B}"/>
                </a:ext>
              </a:extLst>
            </p:cNvPr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99;p38">
            <a:extLst>
              <a:ext uri="{FF2B5EF4-FFF2-40B4-BE49-F238E27FC236}">
                <a16:creationId xmlns:a16="http://schemas.microsoft.com/office/drawing/2014/main" id="{6326D762-EF64-3C85-2D96-BF2AECCA5898}"/>
              </a:ext>
            </a:extLst>
          </p:cNvPr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8" name="Google Shape;1100;p38">
              <a:extLst>
                <a:ext uri="{FF2B5EF4-FFF2-40B4-BE49-F238E27FC236}">
                  <a16:creationId xmlns:a16="http://schemas.microsoft.com/office/drawing/2014/main" id="{CD316D7C-F099-0FAF-A1A7-1D514520DC44}"/>
                </a:ext>
              </a:extLst>
            </p:cNvPr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38">
              <a:extLst>
                <a:ext uri="{FF2B5EF4-FFF2-40B4-BE49-F238E27FC236}">
                  <a16:creationId xmlns:a16="http://schemas.microsoft.com/office/drawing/2014/main" id="{AC0B7DD4-6029-70AD-FAC5-6B33CD7A77F8}"/>
                </a:ext>
              </a:extLst>
            </p:cNvPr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103;p38">
            <a:extLst>
              <a:ext uri="{FF2B5EF4-FFF2-40B4-BE49-F238E27FC236}">
                <a16:creationId xmlns:a16="http://schemas.microsoft.com/office/drawing/2014/main" id="{7DE16786-8BC8-E56D-79F6-C447CACC9CFE}"/>
              </a:ext>
            </a:extLst>
          </p:cNvPr>
          <p:cNvSpPr txBox="1">
            <a:spLocks/>
          </p:cNvSpPr>
          <p:nvPr/>
        </p:nvSpPr>
        <p:spPr>
          <a:xfrm>
            <a:off x="522507" y="1701183"/>
            <a:ext cx="2073909" cy="6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Condensed Light"/>
              <a:buNone/>
            </a:pPr>
            <a:r>
              <a:rPr lang="ru-RU" sz="1400">
                <a:latin typeface="Nunito Light" pitchFamily="2" charset="0"/>
              </a:rPr>
              <a:t>За да се увериме дека карактеристиките се независни од скалата</a:t>
            </a:r>
            <a:endParaRPr lang="en-US" sz="1400" dirty="0">
              <a:latin typeface="Nunito Light" pitchFamily="2" charset="0"/>
            </a:endParaRPr>
          </a:p>
        </p:txBody>
      </p:sp>
      <p:sp>
        <p:nvSpPr>
          <p:cNvPr id="35" name="Google Shape;1105;p38">
            <a:extLst>
              <a:ext uri="{FF2B5EF4-FFF2-40B4-BE49-F238E27FC236}">
                <a16:creationId xmlns:a16="http://schemas.microsoft.com/office/drawing/2014/main" id="{D3F1FC95-EBFD-153A-89AC-C4624F0C9458}"/>
              </a:ext>
            </a:extLst>
          </p:cNvPr>
          <p:cNvSpPr txBox="1">
            <a:spLocks/>
          </p:cNvSpPr>
          <p:nvPr/>
        </p:nvSpPr>
        <p:spPr>
          <a:xfrm>
            <a:off x="6720688" y="3535828"/>
            <a:ext cx="1881300" cy="100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Roboto Condensed Light"/>
              <a:buNone/>
            </a:pPr>
            <a:r>
              <a:rPr lang="ru-RU" sz="1400">
                <a:latin typeface="Nunito Light" pitchFamily="2" charset="0"/>
              </a:rPr>
              <a:t>Доделување уникатен отпечаток на секоја клучна точка</a:t>
            </a:r>
            <a:endParaRPr lang="en-US" sz="1400" dirty="0">
              <a:latin typeface="Nunito Light" pitchFamily="2" charset="0"/>
            </a:endParaRPr>
          </a:p>
        </p:txBody>
      </p:sp>
      <p:sp>
        <p:nvSpPr>
          <p:cNvPr id="36" name="Google Shape;1107;p38">
            <a:extLst>
              <a:ext uri="{FF2B5EF4-FFF2-40B4-BE49-F238E27FC236}">
                <a16:creationId xmlns:a16="http://schemas.microsoft.com/office/drawing/2014/main" id="{1F54669A-10FE-E8FF-E701-36DB912FDE4A}"/>
              </a:ext>
            </a:extLst>
          </p:cNvPr>
          <p:cNvSpPr txBox="1">
            <a:spLocks/>
          </p:cNvSpPr>
          <p:nvPr/>
        </p:nvSpPr>
        <p:spPr>
          <a:xfrm>
            <a:off x="2442299" y="3464174"/>
            <a:ext cx="2291062" cy="98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Roboto Condensed Light"/>
              <a:buNone/>
            </a:pPr>
            <a:r>
              <a:rPr lang="ru-RU" sz="1400">
                <a:latin typeface="Nunito Light" pitchFamily="2" charset="0"/>
              </a:rPr>
              <a:t>Идентификување на соодветни карактеристики или клучни точки</a:t>
            </a:r>
            <a:endParaRPr lang="en-US" sz="1400" dirty="0">
              <a:latin typeface="Nunito Light" pitchFamily="2" charset="0"/>
            </a:endParaRPr>
          </a:p>
        </p:txBody>
      </p:sp>
      <p:sp>
        <p:nvSpPr>
          <p:cNvPr id="37" name="Google Shape;1109;p38">
            <a:extLst>
              <a:ext uri="{FF2B5EF4-FFF2-40B4-BE49-F238E27FC236}">
                <a16:creationId xmlns:a16="http://schemas.microsoft.com/office/drawing/2014/main" id="{8B9540F9-8B0D-3BDB-292A-A1C65B7F9D88}"/>
              </a:ext>
            </a:extLst>
          </p:cNvPr>
          <p:cNvSpPr txBox="1">
            <a:spLocks/>
          </p:cNvSpPr>
          <p:nvPr/>
        </p:nvSpPr>
        <p:spPr>
          <a:xfrm>
            <a:off x="4561245" y="1398410"/>
            <a:ext cx="2109900" cy="9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buFont typeface="Roboto Condensed Light"/>
              <a:buNone/>
            </a:pPr>
            <a:r>
              <a:rPr lang="ru-RU" sz="1400">
                <a:latin typeface="Nunito Light" pitchFamily="2" charset="0"/>
              </a:rPr>
              <a:t>Проверка дали клучните точки се непроменливи при ротација</a:t>
            </a:r>
            <a:endParaRPr lang="en-US" sz="1400" dirty="0">
              <a:latin typeface="Nunito Light" pitchFamily="2" charset="0"/>
            </a:endParaRPr>
          </a:p>
        </p:txBody>
      </p:sp>
      <p:sp>
        <p:nvSpPr>
          <p:cNvPr id="38" name="Google Shape;1110;p38">
            <a:extLst>
              <a:ext uri="{FF2B5EF4-FFF2-40B4-BE49-F238E27FC236}">
                <a16:creationId xmlns:a16="http://schemas.microsoft.com/office/drawing/2014/main" id="{CF8DAE60-F86C-2310-EA1E-D7989ADBA2F6}"/>
              </a:ext>
            </a:extLst>
          </p:cNvPr>
          <p:cNvSpPr txBox="1">
            <a:spLocks/>
          </p:cNvSpPr>
          <p:nvPr/>
        </p:nvSpPr>
        <p:spPr>
          <a:xfrm>
            <a:off x="618813" y="3388810"/>
            <a:ext cx="1881295" cy="79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>
                <a:solidFill>
                  <a:schemeClr val="accent2"/>
                </a:solidFill>
                <a:latin typeface="Bahnschrift SemiBold" panose="020B0502040204020203" pitchFamily="34" charset="0"/>
              </a:rPr>
              <a:t>Конструирање на простор за скала</a:t>
            </a:r>
            <a:endParaRPr lang="en-US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9" name="Google Shape;1111;p38">
            <a:extLst>
              <a:ext uri="{FF2B5EF4-FFF2-40B4-BE49-F238E27FC236}">
                <a16:creationId xmlns:a16="http://schemas.microsoft.com/office/drawing/2014/main" id="{3395530C-68F8-8231-E0FF-49DC74F03032}"/>
              </a:ext>
            </a:extLst>
          </p:cNvPr>
          <p:cNvSpPr txBox="1">
            <a:spLocks/>
          </p:cNvSpPr>
          <p:nvPr/>
        </p:nvSpPr>
        <p:spPr>
          <a:xfrm>
            <a:off x="2679806" y="1565647"/>
            <a:ext cx="1816064" cy="106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sz="1800">
                <a:solidFill>
                  <a:schemeClr val="accent1"/>
                </a:solidFill>
                <a:latin typeface="Bahnschrift SemiBold" panose="020B0502040204020203" pitchFamily="34" charset="0"/>
                <a:ea typeface="Calibri" panose="020F0502020204030204" pitchFamily="34" charset="0"/>
              </a:rPr>
              <a:t>Локализација на клучните точки</a:t>
            </a:r>
            <a:endParaRPr lang="mk-MK" sz="2400" dirty="0">
              <a:solidFill>
                <a:schemeClr val="accent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0" name="Google Shape;1112;p38">
            <a:extLst>
              <a:ext uri="{FF2B5EF4-FFF2-40B4-BE49-F238E27FC236}">
                <a16:creationId xmlns:a16="http://schemas.microsoft.com/office/drawing/2014/main" id="{473C3C65-B4AF-0717-367A-FA80A53579EA}"/>
              </a:ext>
            </a:extLst>
          </p:cNvPr>
          <p:cNvSpPr txBox="1">
            <a:spLocks/>
          </p:cNvSpPr>
          <p:nvPr/>
        </p:nvSpPr>
        <p:spPr>
          <a:xfrm>
            <a:off x="4746714" y="3214028"/>
            <a:ext cx="1738963" cy="92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sz="1800">
                <a:solidFill>
                  <a:schemeClr val="accent3"/>
                </a:solidFill>
                <a:latin typeface="Bahnschrift SemiBold" panose="020B0502040204020203" pitchFamily="34" charset="0"/>
              </a:rPr>
              <a:t>Задача за ориентација</a:t>
            </a:r>
            <a:endParaRPr lang="en-US" sz="1800" dirty="0">
              <a:solidFill>
                <a:schemeClr val="accent3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Google Shape;1113;p38">
            <a:extLst>
              <a:ext uri="{FF2B5EF4-FFF2-40B4-BE49-F238E27FC236}">
                <a16:creationId xmlns:a16="http://schemas.microsoft.com/office/drawing/2014/main" id="{10798932-A63D-E493-AC53-909A02EF306E}"/>
              </a:ext>
            </a:extLst>
          </p:cNvPr>
          <p:cNvSpPr txBox="1">
            <a:spLocks/>
          </p:cNvSpPr>
          <p:nvPr/>
        </p:nvSpPr>
        <p:spPr>
          <a:xfrm>
            <a:off x="6797346" y="1621848"/>
            <a:ext cx="1739311" cy="9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>
                <a:solidFill>
                  <a:schemeClr val="accent4"/>
                </a:solidFill>
                <a:latin typeface="Bahnschrift SemiBold" panose="020B0502040204020203" pitchFamily="34" charset="0"/>
              </a:rPr>
              <a:t>Дескриптор на клучна точка</a:t>
            </a:r>
            <a:endParaRPr lang="en-US" sz="2400" dirty="0">
              <a:solidFill>
                <a:schemeClr val="accent4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DE90773F-12A0-A9A4-DEA4-D3DBE9D97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741" y="323818"/>
            <a:ext cx="6731817" cy="559492"/>
          </a:xfrm>
        </p:spPr>
        <p:txBody>
          <a:bodyPr/>
          <a:lstStyle/>
          <a:p>
            <a:r>
              <a:rPr lang="mk-MK" sz="24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</a:rPr>
              <a:t>Ц</a:t>
            </a:r>
            <a:r>
              <a:rPr lang="ru-RU" sz="24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</a:rPr>
              <a:t>елиот процес може да се подели на 4 дела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</a:rPr>
              <a:t>:</a:t>
            </a:r>
          </a:p>
        </p:txBody>
      </p:sp>
      <p:sp>
        <p:nvSpPr>
          <p:cNvPr id="43" name="Google Shape;702;p33">
            <a:extLst>
              <a:ext uri="{FF2B5EF4-FFF2-40B4-BE49-F238E27FC236}">
                <a16:creationId xmlns:a16="http://schemas.microsoft.com/office/drawing/2014/main" id="{AE659673-4BEA-9853-A026-54E016D810FE}"/>
              </a:ext>
            </a:extLst>
          </p:cNvPr>
          <p:cNvSpPr/>
          <p:nvPr/>
        </p:nvSpPr>
        <p:spPr>
          <a:xfrm>
            <a:off x="224816" y="54524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2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35" grpId="0" build="p"/>
      <p:bldP spid="36" grpId="0" build="p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702;p33">
            <a:extLst>
              <a:ext uri="{FF2B5EF4-FFF2-40B4-BE49-F238E27FC236}">
                <a16:creationId xmlns:a16="http://schemas.microsoft.com/office/drawing/2014/main" id="{AE659673-4BEA-9853-A026-54E016D810FE}"/>
              </a:ext>
            </a:extLst>
          </p:cNvPr>
          <p:cNvSpPr/>
          <p:nvPr/>
        </p:nvSpPr>
        <p:spPr>
          <a:xfrm>
            <a:off x="224816" y="54524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AA8A98C-38C6-8051-8665-CBBCFFAE3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65971" y="-1671616"/>
            <a:ext cx="9433932" cy="1988191"/>
          </a:xfrm>
        </p:spPr>
        <p:txBody>
          <a:bodyPr/>
          <a:lstStyle/>
          <a:p>
            <a:br>
              <a:rPr lang="en-US" sz="32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</a:br>
            <a:br>
              <a:rPr lang="en-US" sz="32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</a:br>
            <a:br>
              <a:rPr lang="en-US" sz="32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</a:br>
            <a:br>
              <a:rPr lang="en-US" sz="32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</a:br>
            <a:r>
              <a:rPr lang="en-US" sz="32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                   </a:t>
            </a:r>
            <a:r>
              <a:rPr lang="mk-MK" sz="32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Сподерба на </a:t>
            </a:r>
            <a:r>
              <a:rPr lang="en-US" sz="32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SIFT </a:t>
            </a:r>
            <a:r>
              <a:rPr lang="mk-MK" sz="32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Light" pitchFamily="2" charset="0"/>
                <a:ea typeface="Times New Roman" panose="02020603050405020304" pitchFamily="18" charset="0"/>
              </a:rPr>
              <a:t>алгоритмот со останати алгоритми</a:t>
            </a:r>
            <a:b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28CDCC-AE51-B9FD-EEC2-6D77C297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45" y="1575360"/>
            <a:ext cx="3800475" cy="10058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C939F4-D281-ACB4-C19F-FD58B5CC0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195" y="1557050"/>
            <a:ext cx="3840480" cy="9912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973FEC-E670-4E05-3FBB-528B3F409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72" y="3274100"/>
            <a:ext cx="3817620" cy="9378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8E4EC7-721C-E195-3BFC-0FAAA4E5C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195" y="3274100"/>
            <a:ext cx="3825240" cy="12382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4AB8F7-D692-34F6-84BA-C8FC753B924F}"/>
              </a:ext>
            </a:extLst>
          </p:cNvPr>
          <p:cNvSpPr txBox="1"/>
          <p:nvPr/>
        </p:nvSpPr>
        <p:spPr>
          <a:xfrm>
            <a:off x="238997" y="2583769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1. Резултати од споредување на сликите со </a:t>
            </a:r>
            <a:r>
              <a:rPr lang="en-US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           </a:t>
            </a:r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различен интензитет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4FAE22-005C-EE52-C022-C255C515204F}"/>
              </a:ext>
            </a:extLst>
          </p:cNvPr>
          <p:cNvSpPr txBox="1"/>
          <p:nvPr/>
        </p:nvSpPr>
        <p:spPr>
          <a:xfrm>
            <a:off x="4593687" y="2559342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2. Резултати од споредување на сликата со нејзината ротирана слика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A0D27-B799-414B-92A3-FE1A76E2278E}"/>
              </a:ext>
            </a:extLst>
          </p:cNvPr>
          <p:cNvSpPr txBox="1"/>
          <p:nvPr/>
        </p:nvSpPr>
        <p:spPr>
          <a:xfrm>
            <a:off x="297690" y="4211995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3. Стапка на совпаѓање наспроти аголот на ротација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B8F4E9-3CC3-C587-299F-32BA190B563D}"/>
              </a:ext>
            </a:extLst>
          </p:cNvPr>
          <p:cNvSpPr txBox="1"/>
          <p:nvPr/>
        </p:nvSpPr>
        <p:spPr>
          <a:xfrm>
            <a:off x="4572000" y="4512350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4. Резултати од споредување на сликата со нејзината намалена слика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702;p33">
            <a:extLst>
              <a:ext uri="{FF2B5EF4-FFF2-40B4-BE49-F238E27FC236}">
                <a16:creationId xmlns:a16="http://schemas.microsoft.com/office/drawing/2014/main" id="{AE659673-4BEA-9853-A026-54E016D810FE}"/>
              </a:ext>
            </a:extLst>
          </p:cNvPr>
          <p:cNvSpPr/>
          <p:nvPr/>
        </p:nvSpPr>
        <p:spPr>
          <a:xfrm>
            <a:off x="224816" y="54524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88E7EE-E9E8-5EAF-651E-52AA4CD3B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4" y="854638"/>
            <a:ext cx="3825240" cy="11118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4B8BCB-773A-6062-D402-B58A44D2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432" y="892774"/>
            <a:ext cx="3885565" cy="10471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864CC1-29AF-2D2D-CE2F-D9FD21096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24" y="2708059"/>
            <a:ext cx="3863340" cy="12541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E24BEC-DDB4-8737-4B2F-B7E9BB29513B}"/>
              </a:ext>
            </a:extLst>
          </p:cNvPr>
          <p:cNvSpPr txBox="1"/>
          <p:nvPr/>
        </p:nvSpPr>
        <p:spPr>
          <a:xfrm>
            <a:off x="238996" y="1930535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5. Резултати од споредување на сликата со нејзината “sheared” слика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4590E-1B27-5C3D-914C-9019CF521650}"/>
              </a:ext>
            </a:extLst>
          </p:cNvPr>
          <p:cNvSpPr txBox="1"/>
          <p:nvPr/>
        </p:nvSpPr>
        <p:spPr>
          <a:xfrm>
            <a:off x="4853466" y="1930535"/>
            <a:ext cx="4051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Nunito Light" pitchFamily="2" charset="0"/>
              </a:rPr>
              <a:t>Табела 6. Резултати од споредување на сликата со сликата со искривено “fish eye”</a:t>
            </a:r>
            <a:endParaRPr lang="en-US" sz="1200" i="1" dirty="0">
              <a:solidFill>
                <a:schemeClr val="accent1">
                  <a:lumMod val="20000"/>
                  <a:lumOff val="80000"/>
                </a:schemeClr>
              </a:solidFill>
              <a:latin typeface="Nunito Light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469DE2-1A89-792D-872C-9C8BE2353D08}"/>
              </a:ext>
            </a:extLst>
          </p:cNvPr>
          <p:cNvSpPr txBox="1"/>
          <p:nvPr/>
        </p:nvSpPr>
        <p:spPr>
          <a:xfrm>
            <a:off x="5050527" y="3111491"/>
            <a:ext cx="3771470" cy="1569660"/>
          </a:xfrm>
          <a:prstGeom prst="rect">
            <a:avLst/>
          </a:prstGeom>
          <a:noFill/>
          <a:ln w="19050">
            <a:solidFill>
              <a:schemeClr val="tx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Nunito Light" pitchFamily="2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Nunito Light" pitchFamily="2" charset="0"/>
              </a:rPr>
              <a:t>Од овие истражувања може да се согледа дека ORB е најбрзиот алгоритам, но SIFT се извршува најдобро во повеќето сценарија.</a:t>
            </a:r>
            <a:endParaRPr lang="en-US" sz="1600" dirty="0">
              <a:solidFill>
                <a:schemeClr val="bg1"/>
              </a:solidFill>
              <a:latin typeface="Nunito Light" pitchFamily="2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Nunito Light" pitchFamily="2" charset="0"/>
              </a:rPr>
              <a:t> </a:t>
            </a:r>
            <a:endParaRPr lang="en-US" sz="1600" dirty="0">
              <a:solidFill>
                <a:schemeClr val="bg1"/>
              </a:solidFill>
              <a:latin typeface="Nunito Light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380C7-9A7C-DB71-06E2-BBB0DA2A0666}"/>
              </a:ext>
            </a:extLst>
          </p:cNvPr>
          <p:cNvSpPr txBox="1"/>
          <p:nvPr/>
        </p:nvSpPr>
        <p:spPr>
          <a:xfrm>
            <a:off x="4853466" y="2977650"/>
            <a:ext cx="3833332" cy="157513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686</Words>
  <Application>Microsoft Office PowerPoint</Application>
  <PresentationFormat>On-screen Show (16:9)</PresentationFormat>
  <Paragraphs>85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Nunito Light</vt:lpstr>
      <vt:lpstr>Arial</vt:lpstr>
      <vt:lpstr>Roboto Condensed Light</vt:lpstr>
      <vt:lpstr>Livvic</vt:lpstr>
      <vt:lpstr>Fira Sans Extra Condensed Medium</vt:lpstr>
      <vt:lpstr>Wingdings</vt:lpstr>
      <vt:lpstr>Squada One</vt:lpstr>
      <vt:lpstr>Bahnschrift SemiBold</vt:lpstr>
      <vt:lpstr>Times New Roman</vt:lpstr>
      <vt:lpstr>Tech Startup XL by Slidesgo</vt:lpstr>
      <vt:lpstr>PowerPoint Presentation</vt:lpstr>
      <vt:lpstr>PowerPoint Presentation</vt:lpstr>
      <vt:lpstr>Вовед</vt:lpstr>
      <vt:lpstr>PowerPoint Presentation</vt:lpstr>
      <vt:lpstr>Користени алгоритми</vt:lpstr>
      <vt:lpstr>PowerPoint Presentation</vt:lpstr>
      <vt:lpstr>Целиот процес може да се подели на 4 дела:</vt:lpstr>
      <vt:lpstr>                       Сподерба на SIFT алгоритмот со останати алгоритми </vt:lpstr>
      <vt:lpstr>PowerPoint Presentation</vt:lpstr>
      <vt:lpstr>PowerPoint Presentation</vt:lpstr>
      <vt:lpstr>Библиотеки</vt:lpstr>
      <vt:lpstr>OpenCV – cv2</vt:lpstr>
      <vt:lpstr>Резултати</vt:lpstr>
      <vt:lpstr>PowerPoint Presentation</vt:lpstr>
      <vt:lpstr>PowerPoint Presentation</vt:lpstr>
      <vt:lpstr>PowerPoint Presentation</vt:lpstr>
      <vt:lpstr>Ви благодарам на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Живановска Сандра</cp:lastModifiedBy>
  <cp:revision>2</cp:revision>
  <dcterms:modified xsi:type="dcterms:W3CDTF">2024-07-01T21:16:23Z</dcterms:modified>
</cp:coreProperties>
</file>